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70"/>
  </p:notesMasterIdLst>
  <p:handoutMasterIdLst>
    <p:handoutMasterId r:id="rId71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17" r:id="rId30"/>
    <p:sldId id="318" r:id="rId31"/>
    <p:sldId id="271" r:id="rId32"/>
    <p:sldId id="272" r:id="rId33"/>
    <p:sldId id="331" r:id="rId34"/>
    <p:sldId id="332" r:id="rId35"/>
    <p:sldId id="273" r:id="rId36"/>
    <p:sldId id="314" r:id="rId37"/>
    <p:sldId id="310" r:id="rId38"/>
    <p:sldId id="292" r:id="rId39"/>
    <p:sldId id="333" r:id="rId40"/>
    <p:sldId id="326" r:id="rId41"/>
    <p:sldId id="329" r:id="rId42"/>
    <p:sldId id="282" r:id="rId43"/>
    <p:sldId id="334" r:id="rId44"/>
    <p:sldId id="335" r:id="rId45"/>
    <p:sldId id="336" r:id="rId46"/>
    <p:sldId id="337" r:id="rId47"/>
    <p:sldId id="338" r:id="rId48"/>
    <p:sldId id="339" r:id="rId49"/>
    <p:sldId id="323" r:id="rId50"/>
    <p:sldId id="304" r:id="rId51"/>
    <p:sldId id="316" r:id="rId52"/>
    <p:sldId id="276" r:id="rId53"/>
    <p:sldId id="286" r:id="rId54"/>
    <p:sldId id="287" r:id="rId55"/>
    <p:sldId id="281" r:id="rId56"/>
    <p:sldId id="306" r:id="rId57"/>
    <p:sldId id="307" r:id="rId58"/>
    <p:sldId id="295" r:id="rId59"/>
    <p:sldId id="296" r:id="rId60"/>
    <p:sldId id="305" r:id="rId61"/>
    <p:sldId id="293" r:id="rId62"/>
    <p:sldId id="275" r:id="rId63"/>
    <p:sldId id="311" r:id="rId64"/>
    <p:sldId id="289" r:id="rId65"/>
    <p:sldId id="290" r:id="rId66"/>
    <p:sldId id="291" r:id="rId67"/>
    <p:sldId id="285" r:id="rId68"/>
    <p:sldId id="263" r:id="rId69"/>
  </p:sldIdLst>
  <p:sldSz cx="12192000" cy="6858000"/>
  <p:notesSz cx="6858000" cy="9144000"/>
  <p:embeddedFontLs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entury Gothic" panose="020B0502020202020204" pitchFamily="34" charset="0"/>
      <p:regular r:id="rId76"/>
      <p:bold r:id="rId77"/>
      <p:italic r:id="rId78"/>
      <p:boldItalic r:id="rId79"/>
    </p:embeddedFont>
    <p:embeddedFont>
      <p:font typeface="Galano Grotesque Light" pitchFamily="2" charset="77"/>
      <p:regular r:id="rId80"/>
    </p:embeddedFont>
    <p:embeddedFont>
      <p:font typeface="Galano Grotesque Medium" pitchFamily="2" charset="77"/>
      <p:regular r:id="rId81"/>
    </p:embeddedFont>
    <p:embeddedFont>
      <p:font typeface="Montserrat Light" pitchFamily="2" charset="77"/>
      <p:regular r:id="rId82"/>
      <p:italic r:id="rId8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17"/>
            <p14:sldId id="318"/>
            <p14:sldId id="271"/>
            <p14:sldId id="272"/>
            <p14:sldId id="331"/>
            <p14:sldId id="332"/>
            <p14:sldId id="273"/>
            <p14:sldId id="314"/>
            <p14:sldId id="310"/>
            <p14:sldId id="292"/>
            <p14:sldId id="333"/>
            <p14:sldId id="326"/>
            <p14:sldId id="329"/>
            <p14:sldId id="282"/>
            <p14:sldId id="334"/>
            <p14:sldId id="335"/>
            <p14:sldId id="336"/>
            <p14:sldId id="337"/>
            <p14:sldId id="338"/>
            <p14:sldId id="339"/>
            <p14:sldId id="323"/>
            <p14:sldId id="304"/>
            <p14:sldId id="316"/>
            <p14:sldId id="276"/>
            <p14:sldId id="286"/>
            <p14:sldId id="287"/>
            <p14:sldId id="281"/>
            <p14:sldId id="306"/>
            <p14:sldId id="307"/>
            <p14:sldId id="295"/>
            <p14:sldId id="296"/>
            <p14:sldId id="305"/>
            <p14:sldId id="293"/>
            <p14:sldId id="275"/>
            <p14:sldId id="311"/>
            <p14:sldId id="289"/>
            <p14:sldId id="290"/>
            <p14:sldId id="29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757"/>
    <a:srgbClr val="61A83F"/>
    <a:srgbClr val="283583"/>
    <a:srgbClr val="43A83F"/>
    <a:srgbClr val="60A73E"/>
    <a:srgbClr val="FFFD78"/>
    <a:srgbClr val="558ADF"/>
    <a:srgbClr val="283483"/>
    <a:srgbClr val="4974B8"/>
    <a:srgbClr val="416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96" autoAdjust="0"/>
    <p:restoredTop sz="84507"/>
  </p:normalViewPr>
  <p:slideViewPr>
    <p:cSldViewPr snapToGrid="0">
      <p:cViewPr varScale="1">
        <p:scale>
          <a:sx n="92" d="100"/>
          <a:sy n="92" d="100"/>
        </p:scale>
        <p:origin x="12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6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5.fntdata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988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6414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195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2"/>
                </a:solidFill>
              </a:rPr>
              <a:t>Konflikt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powstać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rodzaju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poleceń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wystąpić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mergowaniu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pushowaniu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pullowaniu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itp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Tu </a:t>
            </a:r>
            <a:r>
              <a:rPr lang="en-US" sz="1600" dirty="0" err="1">
                <a:solidFill>
                  <a:schemeClr val="bg2"/>
                </a:solidFill>
              </a:rPr>
              <a:t>mamy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błedu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push </a:t>
            </a:r>
            <a:r>
              <a:rPr lang="en-US" sz="1600" dirty="0" err="1">
                <a:solidFill>
                  <a:schemeClr val="bg2"/>
                </a:solidFill>
              </a:rPr>
              <a:t>czyli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wypchnięcia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zmian</a:t>
            </a:r>
            <a:r>
              <a:rPr lang="en-US" sz="1600" dirty="0">
                <a:solidFill>
                  <a:schemeClr val="bg2"/>
                </a:solidFill>
              </a:rPr>
              <a:t> do </a:t>
            </a:r>
            <a:r>
              <a:rPr lang="en-US" sz="1600" dirty="0" err="1">
                <a:solidFill>
                  <a:schemeClr val="bg2"/>
                </a:solidFill>
              </a:rPr>
              <a:t>zdalnego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repozytorium</a:t>
            </a:r>
            <a:r>
              <a:rPr lang="en-US" sz="1600" dirty="0">
                <a:solidFill>
                  <a:schemeClr val="bg2"/>
                </a:solidFill>
              </a:rPr>
              <a:t>, to </a:t>
            </a:r>
            <a:r>
              <a:rPr lang="en-US" sz="1600" dirty="0" err="1">
                <a:solidFill>
                  <a:schemeClr val="bg2"/>
                </a:solidFill>
              </a:rPr>
              <a:t>znaczy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któregoś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plików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165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Błąd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powstał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podczas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mergowania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equation.txt,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najpierw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sfixuj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sprawmy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między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difference git diff -&gt;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357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7982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6986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Czy</a:t>
            </a:r>
            <a:r>
              <a:rPr lang="en-US" sz="1600" dirty="0"/>
              <a:t> </a:t>
            </a:r>
            <a:r>
              <a:rPr lang="en-US" sz="1600" dirty="0" err="1"/>
              <a:t>pokazywać</a:t>
            </a:r>
            <a:r>
              <a:rPr lang="en-US" sz="1600" dirty="0"/>
              <a:t> </a:t>
            </a:r>
            <a:r>
              <a:rPr lang="en-US" sz="1600" dirty="0" err="1"/>
              <a:t>im</a:t>
            </a:r>
            <a:r>
              <a:rPr lang="en-US" sz="1600" dirty="0"/>
              <a:t> w </a:t>
            </a:r>
            <a:r>
              <a:rPr lang="en-US" sz="1600" dirty="0" err="1"/>
              <a:t>ogóle</a:t>
            </a:r>
            <a:r>
              <a:rPr lang="en-US" sz="1600" dirty="0"/>
              <a:t> </a:t>
            </a:r>
            <a:r>
              <a:rPr lang="en-US" sz="1600" dirty="0" err="1"/>
              <a:t>mergetoola</a:t>
            </a:r>
            <a:r>
              <a:rPr lang="en-US" sz="1600" dirty="0"/>
              <a:t> </a:t>
            </a:r>
            <a:r>
              <a:rPr lang="en-US" sz="1600" dirty="0" err="1"/>
              <a:t>czy</a:t>
            </a:r>
            <a:r>
              <a:rPr lang="en-US" sz="1600" dirty="0"/>
              <a:t> to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koniec</a:t>
            </a:r>
            <a:r>
              <a:rPr lang="en-US" sz="1600" dirty="0"/>
              <a:t> </a:t>
            </a:r>
            <a:r>
              <a:rPr lang="en-US" sz="1600" dirty="0" err="1"/>
              <a:t>kursu</a:t>
            </a:r>
            <a:r>
              <a:rPr lang="en-US" sz="1600" dirty="0"/>
              <a:t> </a:t>
            </a:r>
            <a:r>
              <a:rPr lang="en-US" sz="1600" dirty="0" err="1"/>
              <a:t>będzie</a:t>
            </a:r>
            <a:r>
              <a:rPr lang="en-US" sz="1600" dirty="0"/>
              <a:t> </a:t>
            </a:r>
            <a:r>
              <a:rPr lang="en-US" sz="1600" dirty="0" err="1"/>
              <a:t>jako</a:t>
            </a:r>
            <a:r>
              <a:rPr lang="en-US" sz="1600" dirty="0"/>
              <a:t> </a:t>
            </a:r>
            <a:r>
              <a:rPr lang="en-US" sz="1600" dirty="0" err="1"/>
              <a:t>narzędzia</a:t>
            </a:r>
            <a:r>
              <a:rPr lang="en-US" sz="1600" dirty="0"/>
              <a:t> </a:t>
            </a:r>
            <a:r>
              <a:rPr lang="en-US" sz="1600" dirty="0" err="1"/>
              <a:t>dodatkowe</a:t>
            </a:r>
            <a:r>
              <a:rPr lang="en-US" sz="1600" dirty="0"/>
              <a:t>?? 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164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dirty="0">
                <a:solidFill>
                  <a:schemeClr val="bg2"/>
                </a:solidFill>
              </a:rPr>
              <a:t>(Julia)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2835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808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76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629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2681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5179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622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2010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9573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2790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9546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6570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7177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8990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515EAA-488D-8748-99D5-B38E23CA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227" y="1885334"/>
            <a:ext cx="10813773" cy="2077797"/>
          </a:xfrm>
        </p:spPr>
        <p:txBody>
          <a:bodyPr/>
          <a:lstStyle/>
          <a:p>
            <a:r>
              <a:rPr lang="pl-PL" dirty="0"/>
              <a:t>Praca zespołowa z wykorzystaniem GITa</a:t>
            </a:r>
          </a:p>
        </p:txBody>
      </p:sp>
    </p:spTree>
    <p:extLst>
      <p:ext uri="{BB962C8B-B14F-4D97-AF65-F5344CB8AC3E}">
        <p14:creationId xmlns:p14="http://schemas.microsoft.com/office/powerpoint/2010/main" val="1287676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rgbClr val="4974B8"/>
                </a:solidFill>
              </a:rPr>
              <a:t>git clone &lt;</a:t>
            </a:r>
            <a:r>
              <a:rPr lang="pl-PL" sz="1800" b="1" dirty="0" err="1">
                <a:solidFill>
                  <a:srgbClr val="4974B8"/>
                </a:solidFill>
              </a:rPr>
              <a:t>url</a:t>
            </a:r>
            <a:r>
              <a:rPr lang="pl-PL" sz="1800" b="1" dirty="0">
                <a:solidFill>
                  <a:srgbClr val="4974B8"/>
                </a:solidFill>
              </a:rPr>
              <a:t>&gt; </a:t>
            </a:r>
            <a:r>
              <a:rPr lang="pl-PL" sz="1800" dirty="0"/>
              <a:t>- utworzenie lokalnego repozytorium i skopiowanie do niego danych z istniejącego repozytorium zdalnego.</a:t>
            </a:r>
          </a:p>
          <a:p>
            <a:pPr marL="0" indent="0">
              <a:buNone/>
            </a:pPr>
            <a:endParaRPr lang="pl-PL" sz="18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53FDF1-0802-E244-8050-7093D7F08A5D}"/>
              </a:ext>
            </a:extLst>
          </p:cNvPr>
          <p:cNvSpPr/>
          <p:nvPr/>
        </p:nvSpPr>
        <p:spPr>
          <a:xfrm>
            <a:off x="838199" y="3429000"/>
            <a:ext cx="10515600" cy="1079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b="1" dirty="0"/>
          </a:p>
          <a:p>
            <a:r>
              <a:rPr lang="pl-PL" b="1" dirty="0"/>
              <a:t>$ git clone </a:t>
            </a:r>
            <a:r>
              <a:rPr lang="pl-PL" b="1" dirty="0" err="1"/>
              <a:t>https</a:t>
            </a:r>
            <a:r>
              <a:rPr lang="pl-PL" b="1" dirty="0"/>
              <a:t>://</a:t>
            </a:r>
            <a:r>
              <a:rPr lang="pl-PL" b="1" dirty="0" err="1"/>
              <a:t>gitlab.com</a:t>
            </a:r>
            <a:r>
              <a:rPr lang="pl-PL" b="1" dirty="0"/>
              <a:t>/</a:t>
            </a:r>
            <a:r>
              <a:rPr lang="pl-PL" b="1" dirty="0" err="1"/>
              <a:t>ugclass</a:t>
            </a:r>
            <a:r>
              <a:rPr lang="pl-PL" b="1" dirty="0"/>
              <a:t>/</a:t>
            </a:r>
            <a:r>
              <a:rPr lang="pl-PL" b="1" dirty="0" err="1"/>
              <a:t>intro.git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766281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65155" y="1655543"/>
            <a:ext cx="95934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Zaloguj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się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swoje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konto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GitLabie</a:t>
            </a:r>
            <a:endParaRPr lang="en-US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Wybierz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listy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projektów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projekt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UGClass</a:t>
            </a:r>
            <a:r>
              <a:rPr lang="en-US" dirty="0">
                <a:solidFill>
                  <a:schemeClr val="bg2"/>
                </a:solidFill>
              </a:rPr>
              <a:t> / </a:t>
            </a:r>
            <a:r>
              <a:rPr lang="en-US" dirty="0" err="1">
                <a:solidFill>
                  <a:schemeClr val="bg2"/>
                </a:solidFill>
              </a:rPr>
              <a:t>GitClass</a:t>
            </a:r>
            <a:endParaRPr lang="en-US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Sklonuj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pl-PL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Porównaj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zawartość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sklonowanego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r>
              <a:rPr lang="en-US" dirty="0">
                <a:solidFill>
                  <a:schemeClr val="bg2"/>
                </a:solidFill>
              </a:rPr>
              <a:t>, ze </a:t>
            </a:r>
            <a:r>
              <a:rPr lang="en-US" dirty="0" err="1">
                <a:solidFill>
                  <a:schemeClr val="bg2"/>
                </a:solidFill>
              </a:rPr>
              <a:t>zdalnym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GitLabie</a:t>
            </a:r>
            <a:endParaRPr lang="en-US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Przejdź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lokalizacji</a:t>
            </a:r>
            <a:r>
              <a:rPr lang="en-US" dirty="0">
                <a:solidFill>
                  <a:schemeClr val="bg2"/>
                </a:solidFill>
              </a:rPr>
              <a:t>: /intro/Lab2/Gr[nr]/Rz1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Utwórz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katalog</a:t>
            </a:r>
            <a:r>
              <a:rPr lang="en-US" dirty="0">
                <a:solidFill>
                  <a:schemeClr val="bg2"/>
                </a:solidFill>
              </a:rPr>
              <a:t> ze </a:t>
            </a:r>
            <a:r>
              <a:rPr lang="en-US" dirty="0" err="1">
                <a:solidFill>
                  <a:schemeClr val="bg2"/>
                </a:solidFill>
              </a:rPr>
              <a:t>swoim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imieniem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B6AB77-172E-44FF-8A8E-47027AEB3A8D}"/>
              </a:ext>
            </a:extLst>
          </p:cNvPr>
          <p:cNvSpPr txBox="1"/>
          <p:nvPr/>
        </p:nvSpPr>
        <p:spPr>
          <a:xfrm>
            <a:off x="865155" y="4687619"/>
            <a:ext cx="10143639" cy="1952806"/>
          </a:xfrm>
          <a:prstGeom prst="rect">
            <a:avLst/>
          </a:prstGeom>
          <a:solidFill>
            <a:schemeClr val="tx1"/>
          </a:solidFill>
          <a:ln w="69850" cmpd="thinThick">
            <a:noFill/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</a:t>
            </a:r>
            <a:r>
              <a:rPr lang="en-US" b="1" dirty="0">
                <a:solidFill>
                  <a:schemeClr val="lt1"/>
                </a:solidFill>
              </a:rPr>
              <a:t>lone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en-US" b="1" dirty="0">
                <a:solidFill>
                  <a:schemeClr val="lt1"/>
                </a:solidFill>
              </a:rPr>
              <a:t>&lt;</a:t>
            </a:r>
            <a:r>
              <a:rPr lang="en-US" b="1" dirty="0" err="1">
                <a:solidFill>
                  <a:schemeClr val="lt1"/>
                </a:solidFill>
              </a:rPr>
              <a:t>url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- </a:t>
            </a:r>
            <a:r>
              <a:rPr lang="en-US" dirty="0" err="1">
                <a:solidFill>
                  <a:schemeClr val="bg2"/>
                </a:solidFill>
              </a:rPr>
              <a:t>stworzenie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kopii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istniejącego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pl-PL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>
                <a:solidFill>
                  <a:schemeClr val="lt1"/>
                </a:solidFill>
              </a:rPr>
              <a:t>cd &lt;</a:t>
            </a:r>
            <a:r>
              <a:rPr lang="en-US" b="1" dirty="0" err="1">
                <a:solidFill>
                  <a:schemeClr val="lt1"/>
                </a:solidFill>
              </a:rPr>
              <a:t>nazwa_katalogu</a:t>
            </a:r>
            <a:r>
              <a:rPr lang="en-US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prz</a:t>
            </a:r>
            <a:r>
              <a:rPr lang="en-US" dirty="0" err="1">
                <a:solidFill>
                  <a:schemeClr val="bg2"/>
                </a:solidFill>
              </a:rPr>
              <a:t>ejście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pl-PL" b="1" dirty="0" err="1">
                <a:solidFill>
                  <a:schemeClr val="lt1"/>
                </a:solidFill>
              </a:rPr>
              <a:t>ls</a:t>
            </a:r>
            <a:r>
              <a:rPr lang="pl-PL" b="1" dirty="0">
                <a:solidFill>
                  <a:schemeClr val="lt1"/>
                </a:solidFill>
              </a:rPr>
              <a:t> –A </a:t>
            </a:r>
            <a:r>
              <a:rPr lang="pl-PL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 err="1">
                <a:solidFill>
                  <a:schemeClr val="lt1"/>
                </a:solidFill>
              </a:rPr>
              <a:t>mkdir</a:t>
            </a:r>
            <a:r>
              <a:rPr lang="en-US" b="1" dirty="0">
                <a:solidFill>
                  <a:schemeClr val="lt1"/>
                </a:solidFill>
              </a:rPr>
              <a:t> &lt;</a:t>
            </a:r>
            <a:r>
              <a:rPr lang="en-US" b="1" dirty="0" err="1">
                <a:solidFill>
                  <a:schemeClr val="lt1"/>
                </a:solidFill>
              </a:rPr>
              <a:t>nazwa_katalogu</a:t>
            </a:r>
            <a:r>
              <a:rPr lang="en-US" b="1" dirty="0">
                <a:solidFill>
                  <a:schemeClr val="lt1"/>
                </a:solidFill>
              </a:rPr>
              <a:t>&gt; </a:t>
            </a:r>
            <a:r>
              <a:rPr lang="en-US" dirty="0">
                <a:solidFill>
                  <a:schemeClr val="bg2"/>
                </a:solidFill>
              </a:rPr>
              <a:t>- </a:t>
            </a:r>
            <a:r>
              <a:rPr lang="en-US" dirty="0" err="1">
                <a:solidFill>
                  <a:schemeClr val="bg2"/>
                </a:solidFill>
              </a:rPr>
              <a:t>utworzenie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nowego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r>
              <a:rPr lang="en-US" dirty="0">
                <a:solidFill>
                  <a:schemeClr val="bg2"/>
                </a:solidFill>
              </a:rPr>
              <a:t> </a:t>
            </a: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5</a:t>
            </a:r>
            <a:r>
              <a:rPr lang="en-US" dirty="0"/>
              <a:t>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65155" y="1776322"/>
            <a:ext cx="9593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Dodaj zawartość całego katalogu do staging area + sprawdź status</a:t>
            </a:r>
            <a:endParaRPr lang="en-US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Utwórz commita podając komentarz </a:t>
            </a:r>
            <a:r>
              <a:rPr lang="en-US" dirty="0">
                <a:solidFill>
                  <a:schemeClr val="bg2"/>
                </a:solidFill>
              </a:rPr>
              <a:t>z </a:t>
            </a:r>
            <a:r>
              <a:rPr lang="en-US" dirty="0" err="1">
                <a:solidFill>
                  <a:schemeClr val="bg2"/>
                </a:solidFill>
              </a:rPr>
              <a:t>numerem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grupy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rzędu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swoim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imieniem</a:t>
            </a:r>
            <a:endParaRPr lang="pl-PL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Wyświetl historię logów repozytorium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B6AB77-172E-44FF-8A8E-47027AEB3A8D}"/>
              </a:ext>
            </a:extLst>
          </p:cNvPr>
          <p:cNvSpPr txBox="1"/>
          <p:nvPr/>
        </p:nvSpPr>
        <p:spPr>
          <a:xfrm>
            <a:off x="865155" y="4703381"/>
            <a:ext cx="10143639" cy="1952806"/>
          </a:xfrm>
          <a:prstGeom prst="rect">
            <a:avLst/>
          </a:prstGeom>
          <a:solidFill>
            <a:schemeClr val="tx1"/>
          </a:solidFill>
          <a:ln w="69850" cmpd="thinThick">
            <a:noFill/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add </a:t>
            </a:r>
            <a:r>
              <a:rPr lang="pl-PL" dirty="0">
                <a:solidFill>
                  <a:schemeClr val="bg2"/>
                </a:solidFill>
              </a:rPr>
              <a:t>–  dodanie pliku/plików do staging area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diff </a:t>
            </a:r>
            <a:r>
              <a:rPr lang="pl-PL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b="1" dirty="0">
                <a:solidFill>
                  <a:schemeClr val="lt1"/>
                </a:solidFill>
              </a:rPr>
              <a:t>$ git </a:t>
            </a:r>
            <a:r>
              <a:rPr lang="pl-PL" b="1" dirty="0" err="1">
                <a:solidFill>
                  <a:schemeClr val="lt1"/>
                </a:solidFill>
              </a:rPr>
              <a:t>commit</a:t>
            </a:r>
            <a:r>
              <a:rPr lang="en-US" b="1" dirty="0">
                <a:solidFill>
                  <a:schemeClr val="lt1"/>
                </a:solidFill>
              </a:rPr>
              <a:t> –m &lt;</a:t>
            </a:r>
            <a:r>
              <a:rPr lang="en-US" b="1" dirty="0" err="1">
                <a:solidFill>
                  <a:schemeClr val="lt1"/>
                </a:solidFill>
              </a:rPr>
              <a:t>komentarz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zapisanie snapshota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komentarzem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log </a:t>
            </a:r>
            <a:r>
              <a:rPr lang="pl-PL" dirty="0">
                <a:solidFill>
                  <a:schemeClr val="bg2"/>
                </a:solidFill>
              </a:rPr>
              <a:t>– wyświetlenie listy stworzonych commitów (--oneline, --grep, --author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-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-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198" y="3935571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1800" b="1" dirty="0"/>
              <a:t>    Dobre praktyki: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„master” to wersja działająca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nazwa </a:t>
            </a:r>
            <a:r>
              <a:rPr lang="pl-PL" sz="1800" dirty="0" err="1"/>
              <a:t>brancha</a:t>
            </a:r>
            <a:r>
              <a:rPr lang="pl-PL" sz="1800" dirty="0"/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166523" cy="41925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dirty="0">
                <a:sym typeface="Wingdings" pitchFamily="2" charset="2"/>
              </a:rPr>
              <a:t>Sposoby które umożliwiają wskazanie konkretnego snapshota: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Suma kontrolna SHA-1 </a:t>
            </a:r>
            <a:r>
              <a:rPr lang="pl-PL" sz="1800" dirty="0">
                <a:sym typeface="Wingdings" pitchFamily="2" charset="2"/>
              </a:rPr>
              <a:t>(pełna lub skrócona min 4 znaki, zazwyczaj 8)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dirty="0">
                <a:sym typeface="Wingdings" pitchFamily="2" charset="2"/>
              </a:rPr>
              <a:t>Nazwa 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brancha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1800" dirty="0">
                <a:sym typeface="Wingdings" pitchFamily="2" charset="2"/>
              </a:rPr>
              <a:t> – aktualnie wybrany snapshot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1800" dirty="0">
                <a:sym typeface="Wingdings" pitchFamily="2" charset="2"/>
              </a:rPr>
              <a:t>- rodzic aktualnie wybranego snapshota (równoznaczne z HEAD~)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1800" dirty="0">
                <a:sym typeface="Wingdings" pitchFamily="2" charset="2"/>
              </a:rPr>
              <a:t>– drugi rodzic aktualnie wybranego snapshota (użyteczne przy </a:t>
            </a:r>
            <a:r>
              <a:rPr lang="pl-PL" sz="1800" dirty="0" err="1">
                <a:sym typeface="Wingdings" pitchFamily="2" charset="2"/>
              </a:rPr>
              <a:t>mergowaniu</a:t>
            </a:r>
            <a:r>
              <a:rPr lang="pl-PL" sz="1800" dirty="0">
                <a:sym typeface="Wingdings" pitchFamily="2" charset="2"/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1800" dirty="0">
                <a:sym typeface="Wingdings" pitchFamily="2" charset="2"/>
              </a:rPr>
              <a:t>– trzeci przodek aktualnie wybranego </a:t>
            </a:r>
            <a:r>
              <a:rPr lang="pl-PL" sz="1800" dirty="0" err="1">
                <a:sym typeface="Wingdings" pitchFamily="2" charset="2"/>
              </a:rPr>
              <a:t>snapshota</a:t>
            </a:r>
            <a:r>
              <a:rPr lang="pl-PL" sz="1800" dirty="0">
                <a:sym typeface="Wingdings" pitchFamily="2" charset="2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Wskazywanie snapshota</a:t>
            </a:r>
            <a:br>
              <a:rPr lang="pl-PL" dirty="0"/>
            </a:b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8456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698713" y="1973636"/>
            <a:ext cx="95934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Stwórz nowy branch </a:t>
            </a:r>
            <a:r>
              <a:rPr lang="pl-PL" i="1" dirty="0"/>
              <a:t>feature</a:t>
            </a:r>
            <a:r>
              <a:rPr lang="pl-PL" i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Przełącz się na nowy </a:t>
            </a:r>
            <a:r>
              <a:rPr lang="pl-PL" dirty="0" err="1">
                <a:solidFill>
                  <a:schemeClr val="bg2"/>
                </a:solidFill>
              </a:rPr>
              <a:t>branch</a:t>
            </a:r>
            <a:endParaRPr lang="pl-PL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Dodaj miesiąc urodzenia do nazwy pliku i stwórz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pl-PL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Przełącz się na </a:t>
            </a:r>
            <a:r>
              <a:rPr lang="pl-PL" dirty="0" err="1">
                <a:solidFill>
                  <a:schemeClr val="bg2"/>
                </a:solidFill>
              </a:rPr>
              <a:t>brancha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i="1" dirty="0"/>
              <a:t>master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Przeanalizuj logi snapshotów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4" y="4089252"/>
            <a:ext cx="10143639" cy="2506804"/>
          </a:xfrm>
          <a:prstGeom prst="rect">
            <a:avLst/>
          </a:prstGeom>
          <a:solidFill>
            <a:schemeClr val="tx1"/>
          </a:solidFill>
          <a:ln w="69850" cmpd="thinThick">
            <a:noFill/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</a:t>
            </a:r>
            <a:r>
              <a:rPr lang="pl-PL" b="1" dirty="0" err="1">
                <a:solidFill>
                  <a:schemeClr val="lt1"/>
                </a:solidFill>
              </a:rPr>
              <a:t>checkout</a:t>
            </a:r>
            <a:r>
              <a:rPr lang="pl-PL" b="1" dirty="0">
                <a:solidFill>
                  <a:schemeClr val="lt1"/>
                </a:solidFill>
              </a:rPr>
              <a:t> –b &lt;branch&gt; </a:t>
            </a:r>
            <a:r>
              <a:rPr lang="pl-PL" dirty="0">
                <a:solidFill>
                  <a:schemeClr val="bg2"/>
                </a:solidFill>
              </a:rPr>
              <a:t>- utworzenie i przełączenie się na nowego brancha</a:t>
            </a:r>
          </a:p>
          <a:p>
            <a:r>
              <a:rPr lang="pl-PL" b="1" dirty="0">
                <a:solidFill>
                  <a:schemeClr val="lt1"/>
                </a:solidFill>
              </a:rPr>
              <a:t>$ git </a:t>
            </a:r>
            <a:r>
              <a:rPr lang="pl-PL" b="1" dirty="0" err="1">
                <a:solidFill>
                  <a:schemeClr val="lt1"/>
                </a:solidFill>
              </a:rPr>
              <a:t>checkout</a:t>
            </a:r>
            <a:r>
              <a:rPr lang="pl-PL" b="1" dirty="0">
                <a:solidFill>
                  <a:schemeClr val="lt1"/>
                </a:solidFill>
              </a:rPr>
              <a:t> &lt;branch&gt; </a:t>
            </a:r>
            <a:r>
              <a:rPr lang="pl-PL" dirty="0">
                <a:solidFill>
                  <a:schemeClr val="bg2"/>
                </a:solidFill>
              </a:rPr>
              <a:t>- przełączenie się na istniejącego brancha</a:t>
            </a:r>
          </a:p>
          <a:p>
            <a:r>
              <a:rPr lang="pl-PL" b="1" dirty="0">
                <a:solidFill>
                  <a:schemeClr val="lt1"/>
                </a:solidFill>
              </a:rPr>
              <a:t>$ git status </a:t>
            </a:r>
            <a:r>
              <a:rPr lang="pl-PL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b="1" dirty="0">
                <a:solidFill>
                  <a:schemeClr val="lt1"/>
                </a:solidFill>
              </a:rPr>
              <a:t>$ git </a:t>
            </a:r>
            <a:r>
              <a:rPr lang="pl-PL" b="1" dirty="0" err="1">
                <a:solidFill>
                  <a:schemeClr val="lt1"/>
                </a:solidFill>
              </a:rPr>
              <a:t>add</a:t>
            </a:r>
            <a:r>
              <a:rPr lang="pl-PL" b="1" dirty="0">
                <a:solidFill>
                  <a:schemeClr val="lt1"/>
                </a:solidFill>
              </a:rPr>
              <a:t> &lt;</a:t>
            </a:r>
            <a:r>
              <a:rPr lang="pl-PL" b="1" dirty="0" err="1">
                <a:solidFill>
                  <a:schemeClr val="lt1"/>
                </a:solidFill>
              </a:rPr>
              <a:t>nazwa_pliku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 dodanie pliku/plików do staging area</a:t>
            </a:r>
          </a:p>
          <a:p>
            <a:r>
              <a:rPr lang="pl-PL" b="1" dirty="0">
                <a:solidFill>
                  <a:schemeClr val="lt1"/>
                </a:solidFill>
              </a:rPr>
              <a:t>$ git </a:t>
            </a:r>
            <a:r>
              <a:rPr lang="pl-PL" b="1" dirty="0" err="1">
                <a:solidFill>
                  <a:schemeClr val="lt1"/>
                </a:solidFill>
              </a:rPr>
              <a:t>commit</a:t>
            </a:r>
            <a:r>
              <a:rPr lang="pl-PL" b="1" dirty="0">
                <a:solidFill>
                  <a:schemeClr val="lt1"/>
                </a:solidFill>
              </a:rPr>
              <a:t> –m &lt;wiadomość&gt;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pl-PL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log –-</a:t>
            </a:r>
            <a:r>
              <a:rPr lang="pl-PL" b="1" dirty="0" err="1">
                <a:solidFill>
                  <a:schemeClr val="lt1"/>
                </a:solidFill>
              </a:rPr>
              <a:t>graph</a:t>
            </a:r>
            <a:r>
              <a:rPr lang="pl-PL" b="1" dirty="0">
                <a:solidFill>
                  <a:schemeClr val="lt1"/>
                </a:solidFill>
              </a:rPr>
              <a:t> --</a:t>
            </a:r>
            <a:r>
              <a:rPr lang="pl-PL" b="1" dirty="0" err="1">
                <a:solidFill>
                  <a:schemeClr val="lt1"/>
                </a:solidFill>
              </a:rPr>
              <a:t>oneline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wyświetlenie grafu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- wysłanie wykonanych lokalnie zmian do zdalnego repozytorium.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4B2B68-33B4-7845-B1A8-FDC79169F45E}"/>
              </a:ext>
            </a:extLst>
          </p:cNvPr>
          <p:cNvSpPr/>
          <p:nvPr/>
        </p:nvSpPr>
        <p:spPr>
          <a:xfrm>
            <a:off x="838199" y="3429000"/>
            <a:ext cx="10515600" cy="1079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b="1" dirty="0"/>
          </a:p>
          <a:p>
            <a:r>
              <a:rPr lang="pl-PL" b="1" dirty="0"/>
              <a:t>$ git </a:t>
            </a:r>
            <a:r>
              <a:rPr lang="pl-PL" b="1" dirty="0" err="1"/>
              <a:t>push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 master </a:t>
            </a:r>
          </a:p>
        </p:txBody>
      </p:sp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&lt;branch_name&gt; </a:t>
            </a:r>
            <a:r>
              <a:rPr lang="pl-PL" sz="1800" dirty="0"/>
              <a:t>– </a:t>
            </a:r>
            <a:r>
              <a:rPr lang="en-US" sz="1800" dirty="0" err="1"/>
              <a:t>scalenie</a:t>
            </a:r>
            <a:r>
              <a:rPr lang="en-US" sz="1800" dirty="0"/>
              <a:t>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więcej</a:t>
            </a:r>
            <a:r>
              <a:rPr lang="en-US" sz="1800" dirty="0"/>
              <a:t> branchy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scalone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r>
              <a:rPr lang="en-US" sz="1800" dirty="0"/>
              <a:t> 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Scal </a:t>
            </a:r>
            <a:r>
              <a:rPr lang="pl-PL" dirty="0" err="1">
                <a:solidFill>
                  <a:schemeClr val="bg2"/>
                </a:solidFill>
              </a:rPr>
              <a:t>branch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/>
              <a:t>feature</a:t>
            </a:r>
            <a:r>
              <a:rPr lang="pl-PL" dirty="0">
                <a:solidFill>
                  <a:schemeClr val="bg2"/>
                </a:solidFill>
              </a:rPr>
              <a:t> z </a:t>
            </a:r>
            <a:r>
              <a:rPr lang="pl-PL" dirty="0" err="1">
                <a:solidFill>
                  <a:schemeClr val="bg2"/>
                </a:solidFill>
              </a:rPr>
              <a:t>branchem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/>
              <a:t>master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Porównaj zawartość zdalnego </a:t>
            </a:r>
            <a:r>
              <a:rPr lang="pl-PL" dirty="0" err="1">
                <a:solidFill>
                  <a:schemeClr val="bg2"/>
                </a:solidFill>
              </a:rPr>
              <a:t>repo</a:t>
            </a:r>
            <a:r>
              <a:rPr lang="pl-PL" dirty="0">
                <a:solidFill>
                  <a:schemeClr val="bg2"/>
                </a:solidFill>
              </a:rPr>
              <a:t> na portalu </a:t>
            </a:r>
            <a:r>
              <a:rPr lang="pl-PL" dirty="0" err="1">
                <a:solidFill>
                  <a:schemeClr val="bg2"/>
                </a:solidFill>
              </a:rPr>
              <a:t>GitLab</a:t>
            </a:r>
            <a:r>
              <a:rPr lang="pl-PL" dirty="0">
                <a:solidFill>
                  <a:schemeClr val="bg2"/>
                </a:solidFill>
              </a:rPr>
              <a:t> oraz lokalnego </a:t>
            </a:r>
            <a:r>
              <a:rPr lang="pl-PL" dirty="0" err="1">
                <a:solidFill>
                  <a:schemeClr val="bg2"/>
                </a:solidFill>
              </a:rPr>
              <a:t>repo</a:t>
            </a:r>
            <a:endParaRPr lang="pl-PL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Wykonaj </a:t>
            </a:r>
            <a:r>
              <a:rPr lang="pl-PL" dirty="0" err="1">
                <a:solidFill>
                  <a:schemeClr val="bg2"/>
                </a:solidFill>
              </a:rPr>
              <a:t>push</a:t>
            </a:r>
            <a:r>
              <a:rPr lang="pl-PL" dirty="0">
                <a:solidFill>
                  <a:schemeClr val="bg2"/>
                </a:solidFill>
              </a:rPr>
              <a:t> do zdalnego </a:t>
            </a:r>
            <a:r>
              <a:rPr lang="pl-PL" dirty="0" err="1">
                <a:solidFill>
                  <a:schemeClr val="bg2"/>
                </a:solidFill>
              </a:rPr>
              <a:t>repo</a:t>
            </a:r>
            <a:endParaRPr lang="pl-PL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Porównaj zawartość zdalnego </a:t>
            </a:r>
            <a:r>
              <a:rPr lang="pl-PL" dirty="0" err="1">
                <a:solidFill>
                  <a:schemeClr val="bg2"/>
                </a:solidFill>
              </a:rPr>
              <a:t>repo</a:t>
            </a:r>
            <a:r>
              <a:rPr lang="pl-PL" dirty="0">
                <a:solidFill>
                  <a:schemeClr val="bg2"/>
                </a:solidFill>
              </a:rPr>
              <a:t> na portalu </a:t>
            </a:r>
            <a:r>
              <a:rPr lang="pl-PL" dirty="0" err="1">
                <a:solidFill>
                  <a:schemeClr val="bg2"/>
                </a:solidFill>
              </a:rPr>
              <a:t>GitLab</a:t>
            </a:r>
            <a:r>
              <a:rPr lang="pl-PL" dirty="0">
                <a:solidFill>
                  <a:schemeClr val="bg2"/>
                </a:solidFill>
              </a:rPr>
              <a:t> oraz lokalnego </a:t>
            </a:r>
            <a:r>
              <a:rPr lang="pl-PL" dirty="0" err="1">
                <a:solidFill>
                  <a:schemeClr val="bg2"/>
                </a:solidFill>
              </a:rPr>
              <a:t>repo</a:t>
            </a:r>
            <a:endParaRPr lang="pl-PL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9E14E-12A1-9D47-BE5A-52A70473677E}"/>
              </a:ext>
            </a:extLst>
          </p:cNvPr>
          <p:cNvSpPr txBox="1"/>
          <p:nvPr/>
        </p:nvSpPr>
        <p:spPr>
          <a:xfrm>
            <a:off x="764584" y="3992267"/>
            <a:ext cx="10143639" cy="1675807"/>
          </a:xfrm>
          <a:prstGeom prst="rect">
            <a:avLst/>
          </a:prstGeom>
          <a:solidFill>
            <a:schemeClr val="tx1"/>
          </a:solidFill>
          <a:ln w="69850" cmpd="thinThick">
            <a:noFill/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</a:t>
            </a:r>
            <a:r>
              <a:rPr lang="pl-PL" b="1" dirty="0" err="1">
                <a:solidFill>
                  <a:schemeClr val="lt1"/>
                </a:solidFill>
              </a:rPr>
              <a:t>merge</a:t>
            </a:r>
            <a:r>
              <a:rPr lang="pl-PL" b="1" dirty="0">
                <a:solidFill>
                  <a:schemeClr val="lt1"/>
                </a:solidFill>
              </a:rPr>
              <a:t> &lt;</a:t>
            </a:r>
            <a:r>
              <a:rPr lang="pl-PL" b="1" dirty="0" err="1">
                <a:solidFill>
                  <a:schemeClr val="lt1"/>
                </a:solidFill>
              </a:rPr>
              <a:t>nazwa_brancha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scalanie danego </a:t>
            </a:r>
            <a:r>
              <a:rPr lang="pl-PL" dirty="0" err="1">
                <a:solidFill>
                  <a:schemeClr val="bg2"/>
                </a:solidFill>
              </a:rPr>
              <a:t>brancha</a:t>
            </a:r>
            <a:r>
              <a:rPr lang="pl-PL" dirty="0">
                <a:solidFill>
                  <a:schemeClr val="bg2"/>
                </a:solidFill>
              </a:rPr>
              <a:t> z aktualnym </a:t>
            </a:r>
            <a:r>
              <a:rPr lang="pl-PL" dirty="0" err="1">
                <a:solidFill>
                  <a:schemeClr val="bg2"/>
                </a:solidFill>
              </a:rPr>
              <a:t>head</a:t>
            </a:r>
            <a:endParaRPr lang="pl-PL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</a:t>
            </a:r>
            <a:r>
              <a:rPr lang="pl-PL" b="1" dirty="0" err="1">
                <a:solidFill>
                  <a:schemeClr val="lt1"/>
                </a:solidFill>
              </a:rPr>
              <a:t>push</a:t>
            </a:r>
            <a:r>
              <a:rPr lang="pl-PL" b="1" dirty="0">
                <a:solidFill>
                  <a:schemeClr val="lt1"/>
                </a:solidFill>
              </a:rPr>
              <a:t> &lt;</a:t>
            </a:r>
            <a:r>
              <a:rPr lang="pl-PL" b="1" dirty="0" err="1">
                <a:solidFill>
                  <a:schemeClr val="lt1"/>
                </a:solidFill>
              </a:rPr>
              <a:t>nazwa_zdalnego_repo</a:t>
            </a:r>
            <a:r>
              <a:rPr lang="pl-PL" b="1" dirty="0">
                <a:solidFill>
                  <a:schemeClr val="lt1"/>
                </a:solidFill>
              </a:rPr>
              <a:t>&gt; &lt;</a:t>
            </a:r>
            <a:r>
              <a:rPr lang="pl-PL" b="1" dirty="0" err="1">
                <a:solidFill>
                  <a:schemeClr val="lt1"/>
                </a:solidFill>
              </a:rPr>
              <a:t>nazwa_brancha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972257"/>
            <a:ext cx="10515600" cy="194165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</a:t>
            </a:r>
            <a:r>
              <a:rPr lang="pl-PL" sz="1800" dirty="0"/>
              <a:t> - polecenie służy do pobrania najnowszych zmian, które pojawiły się w zdalnym </a:t>
            </a:r>
            <a:r>
              <a:rPr lang="pl-PL" sz="1800" dirty="0" err="1"/>
              <a:t>repo</a:t>
            </a:r>
            <a:r>
              <a:rPr lang="pl-PL" sz="1800" dirty="0"/>
              <a:t> po tym jak wykonana została ostatnia synchronizacja. Polecenie pobiera dane do lokalnego repozytorium - nie scala jednak automatycznie zmian z żadnym z twoich plików roboczych jak i w żaden inny sposób tych plików nie modyfikuje. Musisz scalić wszystkie zmiany ręcznie. Pominięcie nazwy </a:t>
            </a:r>
            <a:r>
              <a:rPr lang="pl-PL" sz="1800" dirty="0" err="1"/>
              <a:t>brancha</a:t>
            </a:r>
            <a:r>
              <a:rPr lang="pl-PL" sz="1800" dirty="0"/>
              <a:t> ściągnie zmiany ze wszystkich </a:t>
            </a:r>
            <a:r>
              <a:rPr lang="pl-PL" sz="1800" dirty="0" err="1"/>
              <a:t>branchy</a:t>
            </a:r>
            <a:r>
              <a:rPr lang="pl-PL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Pobranie zmian ze zdalnego </a:t>
            </a:r>
            <a:r>
              <a:rPr lang="pl-PL" dirty="0" err="1"/>
              <a:t>repo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fetch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8FEA9-736C-E14A-980F-B363C254F37C}"/>
              </a:ext>
            </a:extLst>
          </p:cNvPr>
          <p:cNvSpPr/>
          <p:nvPr/>
        </p:nvSpPr>
        <p:spPr>
          <a:xfrm>
            <a:off x="838199" y="3913913"/>
            <a:ext cx="10515600" cy="2427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b="1" dirty="0"/>
          </a:p>
          <a:p>
            <a:r>
              <a:rPr lang="pl-PL" b="1" dirty="0"/>
              <a:t>$ git </a:t>
            </a:r>
            <a:r>
              <a:rPr lang="pl-PL" b="1" dirty="0" err="1"/>
              <a:t>fetch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 </a:t>
            </a:r>
            <a:r>
              <a:rPr lang="pl-PL" dirty="0"/>
              <a:t>– pobranie aktualnej wersji zdalnego </a:t>
            </a:r>
            <a:r>
              <a:rPr lang="pl-PL" dirty="0" err="1"/>
              <a:t>repo</a:t>
            </a:r>
            <a:r>
              <a:rPr lang="pl-PL" dirty="0"/>
              <a:t> (wszystkie </a:t>
            </a:r>
            <a:r>
              <a:rPr lang="pl-PL" dirty="0" err="1"/>
              <a:t>branche</a:t>
            </a:r>
            <a:r>
              <a:rPr lang="pl-PL" dirty="0"/>
              <a:t>)</a:t>
            </a:r>
          </a:p>
          <a:p>
            <a:r>
              <a:rPr lang="pl-PL" b="1" dirty="0"/>
              <a:t>$ git 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, którego chcemy przejrzeć przed </a:t>
            </a:r>
            <a:r>
              <a:rPr lang="pl-PL" dirty="0" err="1"/>
              <a:t>mergem</a:t>
            </a:r>
            <a:r>
              <a:rPr lang="pl-PL" dirty="0"/>
              <a:t> do naszej gałęzi</a:t>
            </a:r>
          </a:p>
          <a:p>
            <a:r>
              <a:rPr lang="pl-PL" b="1" dirty="0"/>
              <a:t>$ git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my_changes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 „</a:t>
            </a:r>
            <a:r>
              <a:rPr lang="pl-PL" dirty="0" err="1"/>
              <a:t>my_changes</a:t>
            </a:r>
            <a:r>
              <a:rPr lang="pl-PL" dirty="0"/>
              <a:t>” nad którym pracujemy</a:t>
            </a:r>
          </a:p>
          <a:p>
            <a:r>
              <a:rPr lang="pl-PL" b="1" dirty="0"/>
              <a:t>$ git </a:t>
            </a:r>
            <a:r>
              <a:rPr lang="pl-PL" b="1" dirty="0" err="1"/>
              <a:t>merge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dirty="0"/>
              <a:t> - </a:t>
            </a:r>
            <a:r>
              <a:rPr lang="pl-PL" dirty="0" err="1"/>
              <a:t>zmergowanie</a:t>
            </a:r>
            <a:r>
              <a:rPr lang="pl-PL" dirty="0"/>
              <a:t> zmian pobranych przez </a:t>
            </a:r>
            <a:r>
              <a:rPr lang="pl-PL" b="1" dirty="0" err="1"/>
              <a:t>fetch</a:t>
            </a:r>
            <a:r>
              <a:rPr lang="pl-PL" dirty="0"/>
              <a:t> do </a:t>
            </a:r>
            <a:r>
              <a:rPr lang="pl-PL" dirty="0" err="1"/>
              <a:t>brancha</a:t>
            </a:r>
            <a:r>
              <a:rPr lang="pl-PL" dirty="0"/>
              <a:t> nad którym pracujemy</a:t>
            </a:r>
          </a:p>
        </p:txBody>
      </p:sp>
    </p:spTree>
    <p:extLst>
      <p:ext uri="{BB962C8B-B14F-4D97-AF65-F5344CB8AC3E}">
        <p14:creationId xmlns:p14="http://schemas.microsoft.com/office/powerpoint/2010/main" val="1329176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552110"/>
            <a:ext cx="10515600" cy="3706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Jest to wykonanie </a:t>
            </a: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i </a:t>
            </a: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w jednym poleceniu.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l-PL" sz="4900" dirty="0"/>
              <a:t>Pobranie i scalenie zmian ze zdalnego repo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Konflikt</a:t>
            </a:r>
            <a:r>
              <a:rPr lang="en-US" sz="1800" dirty="0"/>
              <a:t> </a:t>
            </a:r>
            <a:r>
              <a:rPr lang="en-US" sz="1800" dirty="0" err="1"/>
              <a:t>powstaje</a:t>
            </a:r>
            <a:r>
              <a:rPr lang="en-US" sz="1800" dirty="0"/>
              <a:t> </a:t>
            </a:r>
            <a:r>
              <a:rPr lang="en-US" sz="1800" dirty="0" err="1"/>
              <a:t>gdy</a:t>
            </a:r>
            <a:r>
              <a:rPr lang="en-US" sz="1800" dirty="0"/>
              <a:t> ten </a:t>
            </a:r>
            <a:r>
              <a:rPr lang="en-US" sz="1800" dirty="0" err="1"/>
              <a:t>sam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różny</a:t>
            </a:r>
            <a:r>
              <a:rPr lang="en-US" sz="1800" dirty="0"/>
              <a:t> </a:t>
            </a:r>
            <a:r>
              <a:rPr lang="en-US" sz="1800" dirty="0" err="1"/>
              <a:t>sposób</a:t>
            </a:r>
            <a:r>
              <a:rPr lang="en-US" sz="1800" dirty="0"/>
              <a:t> w </a:t>
            </a:r>
            <a:r>
              <a:rPr lang="en-US" sz="1800" dirty="0" err="1"/>
              <a:t>tym</a:t>
            </a:r>
            <a:r>
              <a:rPr lang="en-US" sz="1800" dirty="0"/>
              <a:t> </a:t>
            </a:r>
            <a:r>
              <a:rPr lang="en-US" sz="1800" dirty="0" err="1"/>
              <a:t>samym</a:t>
            </a:r>
            <a:r>
              <a:rPr lang="en-US" sz="1800" dirty="0"/>
              <a:t> </a:t>
            </a:r>
            <a:r>
              <a:rPr lang="en-US" sz="1800" dirty="0" err="1"/>
              <a:t>miejscu</a:t>
            </a:r>
            <a:r>
              <a:rPr lang="en-US" sz="1800" dirty="0"/>
              <a:t> w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scalanych</a:t>
            </a:r>
            <a:r>
              <a:rPr lang="en-US" sz="1800" dirty="0"/>
              <a:t> ze </a:t>
            </a:r>
            <a:r>
              <a:rPr lang="en-US" sz="1800" dirty="0" err="1"/>
              <a:t>sobą</a:t>
            </a:r>
            <a:r>
              <a:rPr lang="en-US" sz="1800" dirty="0"/>
              <a:t> </a:t>
            </a:r>
            <a:r>
              <a:rPr lang="en-US" sz="1800" dirty="0" err="1"/>
              <a:t>branchach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Może</a:t>
            </a:r>
            <a:r>
              <a:rPr lang="en-US" sz="1800" dirty="0"/>
              <a:t> </a:t>
            </a:r>
            <a:r>
              <a:rPr lang="en-US" sz="1800" dirty="0" err="1"/>
              <a:t>powstać</a:t>
            </a:r>
            <a:r>
              <a:rPr lang="en-US" sz="1800" dirty="0"/>
              <a:t> </a:t>
            </a:r>
            <a:r>
              <a:rPr lang="en-US" sz="1800" dirty="0" err="1"/>
              <a:t>podczas</a:t>
            </a:r>
            <a:r>
              <a:rPr lang="en-US" sz="1800" dirty="0"/>
              <a:t> </a:t>
            </a:r>
            <a:r>
              <a:rPr lang="en-US" sz="1800" dirty="0" err="1"/>
              <a:t>wywoływania</a:t>
            </a:r>
            <a:r>
              <a:rPr lang="en-US" sz="1800" dirty="0"/>
              <a:t> </a:t>
            </a:r>
            <a:r>
              <a:rPr lang="en-US" sz="1800" dirty="0" err="1"/>
              <a:t>różnych</a:t>
            </a:r>
            <a:r>
              <a:rPr lang="en-US" sz="1800" dirty="0"/>
              <a:t> </a:t>
            </a:r>
            <a:r>
              <a:rPr lang="en-US" sz="1800" dirty="0" err="1"/>
              <a:t>poleceń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9415E-1555-4303-9053-8AD0DB630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43"/>
          <a:stretch/>
        </p:blipFill>
        <p:spPr>
          <a:xfrm>
            <a:off x="838199" y="3969034"/>
            <a:ext cx="10194562" cy="17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79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Git </a:t>
            </a:r>
            <a:r>
              <a:rPr lang="en-US" sz="1800" dirty="0" err="1"/>
              <a:t>wskazuje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miejscach</a:t>
            </a:r>
            <a:r>
              <a:rPr lang="en-US" sz="1800" dirty="0"/>
              <a:t>. To w </a:t>
            </a:r>
            <a:r>
              <a:rPr lang="en-US" sz="1800" dirty="0" err="1"/>
              <a:t>nim</a:t>
            </a:r>
            <a:r>
              <a:rPr lang="en-US" sz="1800" dirty="0"/>
              <a:t> </a:t>
            </a:r>
            <a:r>
              <a:rPr lang="en-US" sz="1800" dirty="0" err="1"/>
              <a:t>pojawił</a:t>
            </a:r>
            <a:r>
              <a:rPr lang="en-US" sz="1800" dirty="0"/>
              <a:t> </a:t>
            </a:r>
            <a:r>
              <a:rPr lang="en-US" sz="1800" dirty="0" err="1"/>
              <a:t>się</a:t>
            </a:r>
            <a:r>
              <a:rPr lang="en-US" sz="1800" dirty="0"/>
              <a:t> </a:t>
            </a:r>
            <a:r>
              <a:rPr lang="en-US" sz="1800" dirty="0" err="1"/>
              <a:t>konflikt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należy</a:t>
            </a:r>
            <a:r>
              <a:rPr lang="en-US" sz="1800" dirty="0"/>
              <a:t> </a:t>
            </a:r>
            <a:r>
              <a:rPr lang="en-US" sz="1800" dirty="0" err="1"/>
              <a:t>naprawić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pull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AF02C-CC1D-49F8-B4A5-487A3C24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200" y="3912606"/>
            <a:ext cx="10515600" cy="10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2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diff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będących</a:t>
            </a:r>
            <a:r>
              <a:rPr lang="en-US" sz="1800" dirty="0"/>
              <a:t> w </a:t>
            </a:r>
            <a:r>
              <a:rPr lang="en-US" sz="1800" dirty="0" err="1"/>
              <a:t>konflikcie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diff 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96E98-8851-447D-B655-5812A2A51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199" y="3166533"/>
            <a:ext cx="10515600" cy="25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37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blame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oraz</a:t>
            </a:r>
            <a:r>
              <a:rPr lang="en-US" sz="1800" dirty="0"/>
              <a:t> ich </a:t>
            </a:r>
            <a:r>
              <a:rPr lang="en-US" sz="1800" dirty="0" err="1"/>
              <a:t>autorów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umożliwia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sprawdzenie</a:t>
            </a:r>
            <a:r>
              <a:rPr lang="en-US" sz="1800" dirty="0"/>
              <a:t>, </a:t>
            </a:r>
            <a:r>
              <a:rPr lang="en-US" sz="1800" dirty="0" err="1"/>
              <a:t>kto</a:t>
            </a:r>
            <a:r>
              <a:rPr lang="en-US" sz="1800" dirty="0"/>
              <a:t> </a:t>
            </a:r>
            <a:r>
              <a:rPr lang="en-US" sz="1800" dirty="0" err="1"/>
              <a:t>wprowadził</a:t>
            </a:r>
            <a:r>
              <a:rPr lang="en-US" sz="1800" dirty="0"/>
              <a:t> </a:t>
            </a:r>
            <a:r>
              <a:rPr lang="en-US" sz="1800" dirty="0" err="1"/>
              <a:t>zmianę</a:t>
            </a:r>
            <a:r>
              <a:rPr lang="en-US" sz="1800" dirty="0"/>
              <a:t>, z </a:t>
            </a:r>
            <a:r>
              <a:rPr lang="en-US" sz="1800" dirty="0" err="1"/>
              <a:t>którą</a:t>
            </a:r>
            <a:r>
              <a:rPr lang="en-US" sz="1800" dirty="0"/>
              <a:t> </a:t>
            </a:r>
            <a:r>
              <a:rPr lang="en-US" sz="1800" dirty="0" err="1"/>
              <a:t>weszliśmy</a:t>
            </a:r>
            <a:r>
              <a:rPr lang="en-US" sz="1800" dirty="0"/>
              <a:t> w </a:t>
            </a:r>
            <a:r>
              <a:rPr lang="en-US" sz="1800" dirty="0" err="1"/>
              <a:t>konflikt</a:t>
            </a:r>
            <a:r>
              <a:rPr lang="en-US" sz="1800" dirty="0"/>
              <a:t>. </a:t>
            </a:r>
            <a:r>
              <a:rPr lang="en-US" sz="1800" dirty="0" err="1"/>
              <a:t>Możemy</a:t>
            </a:r>
            <a:r>
              <a:rPr lang="en-US" sz="1800" dirty="0"/>
              <a:t> </a:t>
            </a:r>
            <a:r>
              <a:rPr lang="en-US" sz="1800" dirty="0" err="1"/>
              <a:t>skonsultować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pomysł</a:t>
            </a:r>
            <a:r>
              <a:rPr lang="en-US" sz="1800" dirty="0"/>
              <a:t> </a:t>
            </a:r>
            <a:r>
              <a:rPr lang="en-US" sz="1800" dirty="0" err="1"/>
              <a:t>był</a:t>
            </a:r>
            <a:r>
              <a:rPr lang="en-US" sz="1800" dirty="0"/>
              <a:t> </a:t>
            </a:r>
            <a:r>
              <a:rPr lang="en-US" sz="1800" dirty="0" err="1"/>
              <a:t>lepszy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BCB99-E0E8-4FC3-875A-65CD2365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40847"/>
            <a:ext cx="10515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13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 err="1">
                <a:solidFill>
                  <a:schemeClr val="accent2"/>
                </a:solidFill>
              </a:rPr>
              <a:t>mergetool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otwiera</a:t>
            </a:r>
            <a:r>
              <a:rPr lang="en-US" sz="1800" dirty="0"/>
              <a:t> </a:t>
            </a:r>
            <a:r>
              <a:rPr lang="en-US" sz="1800" dirty="0" err="1"/>
              <a:t>edytor</a:t>
            </a:r>
            <a:r>
              <a:rPr lang="en-US" sz="1800" dirty="0"/>
              <a:t> </a:t>
            </a:r>
            <a:r>
              <a:rPr lang="en-US" sz="1800" dirty="0" err="1"/>
              <a:t>graficzny</a:t>
            </a:r>
            <a:r>
              <a:rPr lang="en-US" sz="1800" dirty="0"/>
              <a:t> </a:t>
            </a:r>
            <a:r>
              <a:rPr lang="en-US" sz="1800" dirty="0" err="1"/>
              <a:t>umożliwiający</a:t>
            </a:r>
            <a:r>
              <a:rPr lang="en-US" sz="1800" dirty="0"/>
              <a:t> </a:t>
            </a:r>
            <a:r>
              <a:rPr lang="en-US" sz="1800" dirty="0" err="1"/>
              <a:t>porównanie</a:t>
            </a:r>
            <a:r>
              <a:rPr lang="en-US" sz="1800" dirty="0"/>
              <a:t>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wersji</a:t>
            </a:r>
            <a:r>
              <a:rPr lang="en-US" sz="1800" dirty="0"/>
              <a:t> </a:t>
            </a:r>
            <a:r>
              <a:rPr lang="en-US" sz="1800" dirty="0" err="1"/>
              <a:t>plików</a:t>
            </a:r>
            <a:r>
              <a:rPr lang="en-US" sz="1800" dirty="0"/>
              <a:t> (</a:t>
            </a:r>
            <a:r>
              <a:rPr lang="en-US" sz="1800" dirty="0" err="1"/>
              <a:t>zdalnej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lokalnej</a:t>
            </a:r>
            <a:r>
              <a:rPr lang="en-US" sz="1800" dirty="0"/>
              <a:t>)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wybranie</a:t>
            </a:r>
            <a:r>
              <a:rPr lang="en-US" sz="1800" dirty="0"/>
              <a:t> </a:t>
            </a:r>
            <a:r>
              <a:rPr lang="en-US" sz="1800" dirty="0" err="1"/>
              <a:t>odpowiedniej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git config --global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</a:rPr>
              <a:t>merge.tool</a:t>
            </a:r>
            <a:r>
              <a:rPr lang="en-US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nazwa_edytora</a:t>
            </a:r>
            <a:r>
              <a:rPr lang="en-US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konfiguracja</a:t>
            </a:r>
            <a:r>
              <a:rPr lang="en-US" sz="1800" dirty="0"/>
              <a:t> </a:t>
            </a:r>
            <a:r>
              <a:rPr lang="en-US" sz="1800" dirty="0" err="1"/>
              <a:t>mergetoola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 err="1">
                <a:solidFill>
                  <a:srgbClr val="61A83F"/>
                </a:solidFill>
              </a:rPr>
              <a:t>mergetool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79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609" y="279296"/>
            <a:ext cx="5920352" cy="1797803"/>
          </a:xfrm>
        </p:spPr>
        <p:txBody>
          <a:bodyPr/>
          <a:lstStyle/>
          <a:p>
            <a:r>
              <a:rPr lang="pl-PL" dirty="0"/>
              <a:t>Zadanie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69515" y="1697508"/>
            <a:ext cx="95934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Edytuj istniejący plik „zadanie_8.txt”, (co mają zrobić z treścią? Np.. Utwórz rym dopisując ostatni wers)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żarty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informatyczne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błędami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ortograficznymi</a:t>
            </a:r>
            <a:r>
              <a:rPr lang="en-US" dirty="0">
                <a:solidFill>
                  <a:schemeClr val="bg2"/>
                </a:solidFill>
              </a:rPr>
              <a:t>? </a:t>
            </a:r>
            <a:r>
              <a:rPr lang="en-US" dirty="0" err="1">
                <a:solidFill>
                  <a:schemeClr val="bg2"/>
                </a:solidFill>
              </a:rPr>
              <a:t>Albo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proste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równania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matematyczne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dwie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osoby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uzupełniają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dobre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wyniki</a:t>
            </a:r>
            <a:r>
              <a:rPr lang="en-US" dirty="0">
                <a:solidFill>
                  <a:schemeClr val="bg2"/>
                </a:solidFill>
              </a:rPr>
              <a:t> a </a:t>
            </a:r>
            <a:r>
              <a:rPr lang="en-US" dirty="0" err="1">
                <a:solidFill>
                  <a:schemeClr val="bg2"/>
                </a:solidFill>
              </a:rPr>
              <a:t>dwie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osoby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psują</a:t>
            </a:r>
            <a:r>
              <a:rPr lang="en-US" dirty="0">
                <a:solidFill>
                  <a:schemeClr val="bg2"/>
                </a:solidFill>
              </a:rPr>
              <a:t>?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Sprawdź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czy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pracujesz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najbardziej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aktualnej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wersji</a:t>
            </a:r>
            <a:endParaRPr lang="en-US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Commituj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endParaRPr lang="en-US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Wyślij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Współpracując z resztą zespołu rozwiąż konflikty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7CA38F-FBA2-D643-881D-E571072F9D3E}"/>
              </a:ext>
            </a:extLst>
          </p:cNvPr>
          <p:cNvSpPr txBox="1"/>
          <p:nvPr/>
        </p:nvSpPr>
        <p:spPr>
          <a:xfrm>
            <a:off x="869515" y="4133456"/>
            <a:ext cx="10143639" cy="2445248"/>
          </a:xfrm>
          <a:prstGeom prst="rect">
            <a:avLst/>
          </a:prstGeom>
          <a:solidFill>
            <a:schemeClr val="tx1"/>
          </a:solidFill>
          <a:ln w="69850" cmpd="thinThick">
            <a:noFill/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0A73E"/>
                </a:solidFill>
              </a:rPr>
              <a:t>ŚCIĄGAWKA:</a:t>
            </a:r>
          </a:p>
          <a:p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$ git commit </a:t>
            </a:r>
            <a:r>
              <a:rPr lang="pl-PL" sz="2000" dirty="0">
                <a:solidFill>
                  <a:schemeClr val="bg2"/>
                </a:solidFill>
              </a:rPr>
              <a:t>– zapisanie commita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$ git </a:t>
            </a:r>
            <a:r>
              <a:rPr lang="en-US" sz="2000" b="1" dirty="0">
                <a:solidFill>
                  <a:schemeClr val="bg2"/>
                </a:solidFill>
              </a:rPr>
              <a:t>fetch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–-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sprawdzenie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$ git push </a:t>
            </a:r>
            <a:r>
              <a:rPr lang="pl-PL" sz="2000" dirty="0">
                <a:solidFill>
                  <a:schemeClr val="bg2"/>
                </a:solidFill>
              </a:rPr>
              <a:t>–-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wypchnięcie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zdalnego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$ git mergetool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otworzenie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graficznego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narzędzia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rozwiązywania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konfliktów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69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707010" y="3923918"/>
            <a:ext cx="2675567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338704" y="2341564"/>
            <a:ext cx="5398896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Podsumowanie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  <a:stCxn id="57" idx="4"/>
            <a:endCxn id="62" idx="0"/>
          </p:cNvCxnSpPr>
          <p:nvPr/>
        </p:nvCxnSpPr>
        <p:spPr>
          <a:xfrm flipH="1">
            <a:off x="4476315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  <a:stCxn id="54" idx="4"/>
            <a:endCxn id="57" idx="0"/>
          </p:cNvCxnSpPr>
          <p:nvPr/>
        </p:nvCxnSpPr>
        <p:spPr>
          <a:xfrm>
            <a:off x="4470810" y="2565999"/>
            <a:ext cx="11764" cy="1133482"/>
          </a:xfrm>
          <a:prstGeom prst="straightConnector1">
            <a:avLst/>
          </a:prstGeom>
          <a:ln w="53975"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684451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134138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FF28F24-8728-1A4F-A844-50CAA0C03193}"/>
              </a:ext>
            </a:extLst>
          </p:cNvPr>
          <p:cNvGrpSpPr/>
          <p:nvPr/>
        </p:nvGrpSpPr>
        <p:grpSpPr>
          <a:xfrm>
            <a:off x="288685" y="1548572"/>
            <a:ext cx="1662149" cy="448873"/>
            <a:chOff x="389308" y="1964387"/>
            <a:chExt cx="1662149" cy="44887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C2097E5-75D4-9045-892A-385062987F50}"/>
                </a:ext>
              </a:extLst>
            </p:cNvPr>
            <p:cNvSpPr/>
            <p:nvPr/>
          </p:nvSpPr>
          <p:spPr>
            <a:xfrm>
              <a:off x="389308" y="1988923"/>
              <a:ext cx="1662149" cy="395430"/>
            </a:xfrm>
            <a:prstGeom prst="rect">
              <a:avLst/>
            </a:prstGeom>
            <a:noFill/>
            <a:ln w="57150">
              <a:solidFill>
                <a:srgbClr val="61A8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b="1" dirty="0">
                  <a:solidFill>
                    <a:srgbClr val="61A83F"/>
                  </a:solidFill>
                </a:rPr>
                <a:t>       </a:t>
              </a:r>
              <a:r>
                <a:rPr lang="pl-PL" b="1" dirty="0" err="1">
                  <a:solidFill>
                    <a:srgbClr val="61A83F"/>
                  </a:solidFill>
                </a:rPr>
                <a:t>remote</a:t>
              </a:r>
              <a:endParaRPr lang="pl-PL" b="1" dirty="0">
                <a:solidFill>
                  <a:srgbClr val="61A83F"/>
                </a:solidFill>
              </a:endParaRPr>
            </a:p>
          </p:txBody>
        </p:sp>
        <p:pic>
          <p:nvPicPr>
            <p:cNvPr id="47" name="Picture 46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12D4DA18-DE55-5F4A-A407-445DFEC03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308" y="1964387"/>
              <a:ext cx="448873" cy="448873"/>
            </a:xfrm>
            <a:prstGeom prst="rect">
              <a:avLst/>
            </a:prstGeom>
          </p:spPr>
        </p:pic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6373" y="2117126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61A83F"/>
                </a:solidFill>
              </a:rPr>
              <a:t>1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786FA73-0B34-6A4C-A08A-8B2D4D2EDA81}"/>
              </a:ext>
            </a:extLst>
          </p:cNvPr>
          <p:cNvGrpSpPr/>
          <p:nvPr/>
        </p:nvGrpSpPr>
        <p:grpSpPr>
          <a:xfrm>
            <a:off x="275898" y="3113197"/>
            <a:ext cx="1713123" cy="448871"/>
            <a:chOff x="338334" y="4115635"/>
            <a:chExt cx="1713123" cy="44887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321E043-20FD-BB4C-8CB6-2D460BC60F67}"/>
                </a:ext>
              </a:extLst>
            </p:cNvPr>
            <p:cNvSpPr/>
            <p:nvPr/>
          </p:nvSpPr>
          <p:spPr>
            <a:xfrm>
              <a:off x="351543" y="4142355"/>
              <a:ext cx="1699914" cy="395430"/>
            </a:xfrm>
            <a:prstGeom prst="rect">
              <a:avLst/>
            </a:prstGeom>
            <a:noFill/>
            <a:ln w="57150">
              <a:solidFill>
                <a:srgbClr val="2835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b="1" dirty="0">
                  <a:solidFill>
                    <a:srgbClr val="283583"/>
                  </a:solidFill>
                </a:rPr>
                <a:t>       </a:t>
              </a:r>
              <a:r>
                <a:rPr lang="pl-PL" b="1" dirty="0" err="1">
                  <a:solidFill>
                    <a:srgbClr val="283583"/>
                  </a:solidFill>
                </a:rPr>
                <a:t>local</a:t>
              </a:r>
              <a:endParaRPr lang="pl-PL" b="1" dirty="0">
                <a:solidFill>
                  <a:srgbClr val="283583"/>
                </a:solidFill>
              </a:endParaRPr>
            </a:p>
          </p:txBody>
        </p:sp>
        <p:pic>
          <p:nvPicPr>
            <p:cNvPr id="56" name="Picture 55" descr="A close up of a sign&#10;&#10;Description automatically generated">
              <a:extLst>
                <a:ext uri="{FF2B5EF4-FFF2-40B4-BE49-F238E27FC236}">
                  <a16:creationId xmlns:a16="http://schemas.microsoft.com/office/drawing/2014/main" id="{6B779D9C-2C6E-A247-A5F9-16CCF816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34" y="4115635"/>
              <a:ext cx="448871" cy="448871"/>
            </a:xfrm>
            <a:prstGeom prst="rect">
              <a:avLst/>
            </a:prstGeom>
          </p:spPr>
        </p:pic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58137" y="3699481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764440"/>
            <a:ext cx="1220166" cy="588312"/>
          </a:xfrm>
          <a:prstGeom prst="rect">
            <a:avLst/>
          </a:prstGeom>
          <a:solidFill>
            <a:srgbClr val="61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 git </a:t>
            </a:r>
            <a:r>
              <a:rPr lang="pl-PL" dirty="0" err="1"/>
              <a:t>pull</a:t>
            </a:r>
            <a:endParaRPr lang="pl-PL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51878" y="5945244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1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7382577" y="5945244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2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4700751" y="6169680"/>
            <a:ext cx="2681826" cy="1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5143733" y="5962255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7382577" y="3699481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2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7607013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6878773" y="4684451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7382577" y="2117126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61A83F"/>
                </a:solidFill>
              </a:rPr>
              <a:t>2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  <a:stCxn id="73" idx="0"/>
            <a:endCxn id="80" idx="4"/>
          </p:cNvCxnSpPr>
          <p:nvPr/>
        </p:nvCxnSpPr>
        <p:spPr>
          <a:xfrm flipV="1">
            <a:off x="7607014" y="2565999"/>
            <a:ext cx="0" cy="1133482"/>
          </a:xfrm>
          <a:prstGeom prst="straightConnector1">
            <a:avLst/>
          </a:prstGeom>
          <a:ln w="53975"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6996930" y="2840639"/>
            <a:ext cx="1220166" cy="414851"/>
          </a:xfrm>
          <a:prstGeom prst="rect">
            <a:avLst/>
          </a:prstGeom>
          <a:solidFill>
            <a:srgbClr val="61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42087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zapisuje śledzone pliki w schowku, z którego możemy je później odzyskać.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zapisuje wszystkie śledzone pliki do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b="1" dirty="0" err="1">
                <a:solidFill>
                  <a:schemeClr val="accent2"/>
                </a:solidFill>
              </a:rPr>
              <a:t>apply</a:t>
            </a:r>
            <a:r>
              <a:rPr lang="pl-PL" sz="1800" b="1" dirty="0">
                <a:solidFill>
                  <a:schemeClr val="accent2"/>
                </a:solidFill>
              </a:rPr>
              <a:t> &lt;i&gt; </a:t>
            </a:r>
            <a:r>
              <a:rPr lang="pl-PL" sz="1800" dirty="0"/>
              <a:t>– aplikuje 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pop &lt;i&gt;</a:t>
            </a:r>
            <a:r>
              <a:rPr lang="pl-PL" sz="1800" dirty="0"/>
              <a:t> – aplikuje zmiany ze schowka i usuwa je z listy zmian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drop &lt;i&gt;</a:t>
            </a:r>
            <a:r>
              <a:rPr lang="pl-PL" sz="1800" dirty="0"/>
              <a:t> – usuwa zmiany ze schowka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896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99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generowane w ramach budowania projektu (np. katalog build)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tymczasowe</a:t>
            </a:r>
          </a:p>
          <a:p>
            <a:pPr marL="0" indent="0">
              <a:buNone/>
            </a:pPr>
            <a:r>
              <a:rPr lang="pl-PL" sz="1800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.gitignore </a:t>
            </a:r>
            <a:r>
              <a:rPr lang="pl-PL" sz="1800" dirty="0"/>
              <a:t>– plik wersjonowany (</a:t>
            </a:r>
            <a:r>
              <a:rPr lang="pl-PL" sz="1800" dirty="0">
                <a:sym typeface="Wingdings" pitchFamily="2" charset="2"/>
              </a:rPr>
              <a:t>wzorce współdzielone)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.git/info/exclude </a:t>
            </a:r>
            <a:r>
              <a:rPr lang="pl-PL" sz="1800" dirty="0"/>
              <a:t>– plik nie podlegający wersjonowaniu (wzorce prywatne)</a:t>
            </a: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2447685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041876"/>
            <a:ext cx="9000209" cy="402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puste linie i zaczynające się od # </a:t>
            </a:r>
            <a:r>
              <a:rPr lang="pl-PL" sz="1800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można korzystać z operatora zakresów znaków [a-</a:t>
            </a:r>
            <a:r>
              <a:rPr lang="pl-PL" sz="1800" dirty="0" err="1"/>
              <a:t>zA</a:t>
            </a:r>
            <a:r>
              <a:rPr lang="pl-PL" sz="1800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! umożliwia zanegowanie wzorca poprzedzającego</a:t>
            </a:r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6759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126470"/>
              </p:ext>
            </p:extLst>
          </p:nvPr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sz="1800" i="0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sz="1800" i="0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wyłącznie katalog lub plik 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o nazwie build np. build, project/build, project/module/build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lub pliki o nazwie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 err="1">
                <a:solidFill>
                  <a:schemeClr val="tx2"/>
                </a:solidFill>
              </a:rPr>
              <a:t>https</a:t>
            </a:r>
            <a:r>
              <a:rPr lang="pl-PL" dirty="0">
                <a:solidFill>
                  <a:schemeClr val="tx2"/>
                </a:solidFill>
              </a:rPr>
              <a:t>://</a:t>
            </a:r>
            <a:r>
              <a:rPr lang="pl-PL" dirty="0" err="1">
                <a:solidFill>
                  <a:schemeClr val="tx2"/>
                </a:solidFill>
              </a:rPr>
              <a:t>www.gitignore.io</a:t>
            </a:r>
            <a:endParaRPr lang="pl-PL" dirty="0">
              <a:solidFill>
                <a:schemeClr val="tx2"/>
              </a:solidFill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61686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9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plik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katalogu każdego z miast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Ustaw regułę która umożliwi ignorowanie plików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całym repozytorium dla wszystkich klientów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Stwórz katalog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Ustaw regułę która umożliwi ignorowanie katalogu 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obowiązującą tylko w tym repozytorium 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39678" y="4621776"/>
            <a:ext cx="10143639" cy="90636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.</a:t>
            </a:r>
            <a:r>
              <a:rPr lang="pl-PL" sz="2000" b="1" dirty="0">
                <a:solidFill>
                  <a:schemeClr val="bg1"/>
                </a:solidFill>
              </a:rPr>
              <a:t>gitignore vs .</a:t>
            </a:r>
            <a:r>
              <a:rPr lang="pl-PL" sz="2000" b="1" dirty="0">
                <a:solidFill>
                  <a:schemeClr val="bg2"/>
                </a:solidFill>
              </a:rPr>
              <a:t>git/info/exclude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14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370022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77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88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Identyfikacja autora zmiany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0444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42100817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932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4898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13595</TotalTime>
  <Words>4647</Words>
  <Application>Microsoft Macintosh PowerPoint</Application>
  <PresentationFormat>Widescreen</PresentationFormat>
  <Paragraphs>602</Paragraphs>
  <Slides>65</Slides>
  <Notes>54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Calibri</vt:lpstr>
      <vt:lpstr>Arial</vt:lpstr>
      <vt:lpstr>Wingdings</vt:lpstr>
      <vt:lpstr>Galano Grotesque Light</vt:lpstr>
      <vt:lpstr>Montserrat Light</vt:lpstr>
      <vt:lpstr>Century Gothic</vt:lpstr>
      <vt:lpstr>Galano Grotesque Medium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Klonowanie zdalnego repozytorium polecenie: git clone</vt:lpstr>
      <vt:lpstr>Zadanie 5</vt:lpstr>
      <vt:lpstr>Zadanie 5 c.d.</vt:lpstr>
      <vt:lpstr>Praca z branchami</vt:lpstr>
      <vt:lpstr>Wskazywanie snapshota </vt:lpstr>
      <vt:lpstr>Zadanie 6</vt:lpstr>
      <vt:lpstr>Wysłanie zmian do repozytorium polecenie: git push</vt:lpstr>
      <vt:lpstr>Scalanie gałęzi do mastera polecenie: git merge</vt:lpstr>
      <vt:lpstr>Zadanie 7</vt:lpstr>
      <vt:lpstr>Pobranie zmian ze zdalnego repo polecenie: git fetch</vt:lpstr>
      <vt:lpstr>Pobranie i scalenie zmian ze zdalnego repo polecenie: git pull</vt:lpstr>
      <vt:lpstr>Konflikty polecenie: git push</vt:lpstr>
      <vt:lpstr>Konflikty polecenie: git pull</vt:lpstr>
      <vt:lpstr>Konflikty polecenie: git diff </vt:lpstr>
      <vt:lpstr>Konflikty polecenie: git blame</vt:lpstr>
      <vt:lpstr>Konflikty polecenie: git mergetool</vt:lpstr>
      <vt:lpstr>Zadanie 8</vt:lpstr>
      <vt:lpstr>Podsumowanie</vt:lpstr>
      <vt:lpstr>Stashowanie plików polecenie: git stash</vt:lpstr>
      <vt:lpstr>Stashowanie plików polecenie: git stash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x</vt:lpstr>
      <vt:lpstr>Usuwanie plików ze staging area polecenie: git reset</vt:lpstr>
      <vt:lpstr>Usuwanie plików z repozytorium polecenie: git rm</vt:lpstr>
      <vt:lpstr>Przenoszenie plików polecenie: git mv</vt:lpstr>
      <vt:lpstr>Zadanie x</vt:lpstr>
      <vt:lpstr>Zapamiętanie danych uwierzytelniających konfiguracja loginu i hasła</vt:lpstr>
      <vt:lpstr>”Czyste” repozytorium polecenie: git init / git clone --bare</vt:lpstr>
      <vt:lpstr>Identyfikacja autora zmiany polecenie: git blame</vt:lpstr>
      <vt:lpstr>Konfiguracja GITa Poziomy konfiguracji i pliki konfiguracyjne</vt:lpstr>
      <vt:lpstr>Konfiguracja GITa polecenie: git config</vt:lpstr>
      <vt:lpstr>Konfiguracja GITa zmienne konfiguracyjne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Karol Pisarek</cp:lastModifiedBy>
  <cp:revision>220</cp:revision>
  <dcterms:created xsi:type="dcterms:W3CDTF">2019-11-06T13:29:35Z</dcterms:created>
  <dcterms:modified xsi:type="dcterms:W3CDTF">2019-11-20T11:58:42Z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